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3"/>
    <p:sldId id="260" r:id="rId4"/>
    <p:sldId id="261" r:id="rId5"/>
    <p:sldId id="262" r:id="rId6"/>
    <p:sldId id="263" r:id="rId7"/>
    <p:sldId id="264" r:id="rId8"/>
    <p:sldId id="268" r:id="rId9"/>
    <p:sldId id="265" r:id="rId10"/>
    <p:sldId id="269" r:id="rId11"/>
    <p:sldId id="266" r:id="rId12"/>
    <p:sldId id="257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065" y="2782570"/>
            <a:ext cx="7456170" cy="2122805"/>
          </a:xfrm>
          <a:prstGeom prst="rect">
            <a:avLst/>
          </a:prstGeom>
        </p:spPr>
      </p:pic>
      <p:pic>
        <p:nvPicPr>
          <p:cNvPr id="4" name="Shape 41" descr="3.png"/>
          <p:cNvPicPr preferRelativeResize="0">
            <a:picLocks noChangeAspect="1" noChangeArrowheads="1"/>
          </p:cNvPicPr>
          <p:nvPr/>
        </p:nvPicPr>
        <p:blipFill>
          <a:blip r:embed="rId2"/>
          <a:srcRect l="19199" t="50049" r="-17056" b="-4964"/>
          <a:stretch>
            <a:fillRect/>
          </a:stretch>
        </p:blipFill>
        <p:spPr bwMode="auto">
          <a:xfrm>
            <a:off x="2256790" y="-13335"/>
            <a:ext cx="4223385" cy="3075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Shape 71" descr="7.png"/>
          <p:cNvPicPr preferRelativeResize="0">
            <a:picLocks noChangeAspect="1" noChangeArrowheads="1"/>
          </p:cNvPicPr>
          <p:nvPr/>
        </p:nvPicPr>
        <p:blipFill>
          <a:blip r:embed="rId3"/>
          <a:srcRect l="18375" t="49258"/>
          <a:stretch>
            <a:fillRect/>
          </a:stretch>
        </p:blipFill>
        <p:spPr bwMode="auto">
          <a:xfrm>
            <a:off x="20002" y="6667"/>
            <a:ext cx="2573338" cy="21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Shape 76" descr="3.png"/>
          <p:cNvPicPr preferRelativeResize="0">
            <a:picLocks noChangeAspect="1" noChangeArrowheads="1"/>
          </p:cNvPicPr>
          <p:nvPr/>
        </p:nvPicPr>
        <p:blipFill>
          <a:blip r:embed="rId4"/>
          <a:srcRect r="17197" b="18533"/>
          <a:stretch>
            <a:fillRect/>
          </a:stretch>
        </p:blipFill>
        <p:spPr bwMode="auto">
          <a:xfrm rot="16200000">
            <a:off x="7832725" y="-432752"/>
            <a:ext cx="2457450" cy="331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Shape 102" descr="11.png"/>
          <p:cNvPicPr preferRelativeResize="0">
            <a:picLocks noChangeAspect="1" noChangeArrowheads="1"/>
          </p:cNvPicPr>
          <p:nvPr/>
        </p:nvPicPr>
        <p:blipFill>
          <a:blip r:embed="rId5"/>
          <a:srcRect b="43533"/>
          <a:stretch>
            <a:fillRect/>
          </a:stretch>
        </p:blipFill>
        <p:spPr bwMode="auto">
          <a:xfrm rot="15660000">
            <a:off x="9028430" y="5043487"/>
            <a:ext cx="2762250" cy="113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Shape 103" descr="2.png"/>
          <p:cNvPicPr preferRelativeResize="0">
            <a:picLocks noChangeAspect="1" noChangeArrowheads="1"/>
          </p:cNvPicPr>
          <p:nvPr/>
        </p:nvPicPr>
        <p:blipFill>
          <a:blip r:embed="rId6"/>
          <a:srcRect l="21353" t="45142" r="-12064"/>
          <a:stretch>
            <a:fillRect/>
          </a:stretch>
        </p:blipFill>
        <p:spPr bwMode="auto">
          <a:xfrm rot="16200000">
            <a:off x="440372" y="4423727"/>
            <a:ext cx="3003551" cy="185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Shape 104" descr="11.png"/>
          <p:cNvPicPr preferRelativeResize="0">
            <a:picLocks noChangeAspect="1" noChangeArrowheads="1"/>
          </p:cNvPicPr>
          <p:nvPr/>
        </p:nvPicPr>
        <p:blipFill>
          <a:blip r:embed="rId7"/>
          <a:srcRect l="2780" b="35069"/>
          <a:stretch>
            <a:fillRect/>
          </a:stretch>
        </p:blipFill>
        <p:spPr bwMode="auto">
          <a:xfrm rot="16200000">
            <a:off x="9963150" y="5077778"/>
            <a:ext cx="2393950" cy="116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Shape 105" descr="7.png"/>
          <p:cNvPicPr preferRelativeResize="0">
            <a:picLocks noChangeAspect="1" noChangeArrowheads="1"/>
          </p:cNvPicPr>
          <p:nvPr/>
        </p:nvPicPr>
        <p:blipFill>
          <a:blip r:embed="rId8"/>
          <a:srcRect r="20660" b="38811"/>
          <a:stretch>
            <a:fillRect/>
          </a:stretch>
        </p:blipFill>
        <p:spPr bwMode="auto">
          <a:xfrm rot="16200000">
            <a:off x="9814878" y="-28257"/>
            <a:ext cx="2392362" cy="241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Shape 106" descr="4.png"/>
          <p:cNvPicPr preferRelativeResize="0">
            <a:picLocks noChangeAspect="1" noChangeArrowheads="1"/>
          </p:cNvPicPr>
          <p:nvPr/>
        </p:nvPicPr>
        <p:blipFill>
          <a:blip r:embed="rId9"/>
          <a:srcRect t="26810"/>
          <a:stretch>
            <a:fillRect/>
          </a:stretch>
        </p:blipFill>
        <p:spPr bwMode="auto">
          <a:xfrm>
            <a:off x="5383530" y="6350"/>
            <a:ext cx="323913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Shape 107" descr="1.png"/>
          <p:cNvPicPr preferRelativeResize="0">
            <a:picLocks noChangeAspect="1" noChangeArrowheads="1"/>
          </p:cNvPicPr>
          <p:nvPr/>
        </p:nvPicPr>
        <p:blipFill>
          <a:blip r:embed="rId10"/>
          <a:srcRect l="34262" b="14813"/>
          <a:stretch>
            <a:fillRect/>
          </a:stretch>
        </p:blipFill>
        <p:spPr bwMode="auto">
          <a:xfrm>
            <a:off x="42545" y="3652203"/>
            <a:ext cx="1550988" cy="320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Shape 108" descr="5.png"/>
          <p:cNvPicPr preferRelativeResize="0">
            <a:picLocks noChangeAspect="1" noChangeArrowheads="1"/>
          </p:cNvPicPr>
          <p:nvPr/>
        </p:nvPicPr>
        <p:blipFill>
          <a:blip r:embed="rId11"/>
          <a:srcRect r="40695" b="12701"/>
          <a:stretch>
            <a:fillRect/>
          </a:stretch>
        </p:blipFill>
        <p:spPr bwMode="auto">
          <a:xfrm>
            <a:off x="10986135" y="3156585"/>
            <a:ext cx="1203325" cy="368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418840" y="4864735"/>
            <a:ext cx="5906770" cy="861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SG" sz="4800" b="1"/>
              <a:t>Kaggle starter kit</a:t>
            </a:r>
            <a:endParaRPr lang="x-none" altLang="en-SG" sz="4800" b="1"/>
          </a:p>
        </p:txBody>
      </p:sp>
      <p:sp>
        <p:nvSpPr>
          <p:cNvPr id="13" name="TextBox 12"/>
          <p:cNvSpPr txBox="1"/>
          <p:nvPr/>
        </p:nvSpPr>
        <p:spPr>
          <a:xfrm>
            <a:off x="1930400" y="2457450"/>
            <a:ext cx="906462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SG" altLang="en-US" i="1">
                <a:solidFill>
                  <a:schemeClr val="accent6">
                    <a:lumMod val="75000"/>
                  </a:schemeClr>
                </a:solidFill>
              </a:rPr>
              <a:t>https://www.kaggle.com/c/planet-understanding-the-amazon-from-space</a:t>
            </a:r>
            <a:endParaRPr lang="en-SG" altLang="en-US" i="1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540" y="1309370"/>
            <a:ext cx="11209655" cy="11264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425" y="93345"/>
            <a:ext cx="8241030" cy="380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>
                <a:solidFill>
                  <a:schemeClr val="accent6">
                    <a:lumMod val="75000"/>
                  </a:schemeClr>
                </a:solidFill>
                <a:latin typeface="Sans Serif" charset="0"/>
                <a:ea typeface="Sans Serif" charset="0"/>
                <a:cs typeface="Sans Serif" charset="0"/>
              </a:rPr>
              <a:t>✶ How it works?</a:t>
            </a:r>
            <a:endParaRPr lang="x-none" altLang="en-SG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8810" y="464820"/>
            <a:ext cx="8241030" cy="6546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>
                <a:solidFill>
                  <a:schemeClr val="accent6">
                    <a:lumMod val="75000"/>
                  </a:schemeClr>
                </a:solidFill>
              </a:rPr>
              <a:t>- join the slack team and discuss.</a:t>
            </a:r>
            <a:br>
              <a:rPr lang="x-none" altLang="en-SG">
                <a:solidFill>
                  <a:schemeClr val="accent6">
                    <a:lumMod val="75000"/>
                  </a:schemeClr>
                </a:solidFill>
              </a:rPr>
            </a:br>
            <a:r>
              <a:rPr lang="x-none" altLang="en-SG">
                <a:solidFill>
                  <a:schemeClr val="accent6">
                    <a:lumMod val="75000"/>
                  </a:schemeClr>
                </a:solidFill>
              </a:rPr>
              <a:t>- put your task in the excel sheet in the share google drive</a:t>
            </a:r>
            <a:endParaRPr lang="x-none" altLang="en-SG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2425" y="1454150"/>
            <a:ext cx="8333105" cy="1733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SG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845945" y="1013460"/>
            <a:ext cx="472440" cy="4502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83895" y="2468245"/>
            <a:ext cx="8241030" cy="380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>
                <a:solidFill>
                  <a:schemeClr val="accent6">
                    <a:lumMod val="75000"/>
                  </a:schemeClr>
                </a:solidFill>
              </a:rPr>
              <a:t>- anyone who is interested in completeing the task, please fill up here!</a:t>
            </a:r>
            <a:endParaRPr lang="x-none" altLang="en-SG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773160" y="1464945"/>
            <a:ext cx="2817495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SG" alt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8364220" y="1632585"/>
            <a:ext cx="866775" cy="1002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3895" y="2752725"/>
            <a:ext cx="8241030" cy="380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>
                <a:solidFill>
                  <a:schemeClr val="accent6">
                    <a:lumMod val="75000"/>
                  </a:schemeClr>
                </a:solidFill>
              </a:rPr>
              <a:t>- once we have the results, we will share and discuss</a:t>
            </a:r>
            <a:endParaRPr lang="x-none" altLang="en-SG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Group 14"/>
          <p:cNvGrpSpPr/>
          <p:nvPr/>
        </p:nvGrpSpPr>
        <p:grpSpPr>
          <a:xfrm>
            <a:off x="1005840" y="1166495"/>
            <a:ext cx="6701897" cy="4748530"/>
            <a:chOff x="1070" y="3342"/>
            <a:chExt cx="9030" cy="6398"/>
          </a:xfrm>
        </p:grpSpPr>
        <p:cxnSp>
          <p:nvCxnSpPr>
            <p:cNvPr id="116" name="Straight Arrow Connector 115"/>
            <p:cNvCxnSpPr/>
            <p:nvPr/>
          </p:nvCxnSpPr>
          <p:spPr>
            <a:xfrm>
              <a:off x="2755" y="3853"/>
              <a:ext cx="0" cy="1473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2152" y="4040"/>
              <a:ext cx="1130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preprocess</a:t>
              </a:r>
              <a:endParaRPr lang="x-none" altLang="en-SG" sz="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57" y="4456"/>
              <a:ext cx="1130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conv</a:t>
              </a:r>
              <a:endParaRPr lang="x-none" altLang="en-SG" sz="8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41" y="4748"/>
              <a:ext cx="1130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max/2</a:t>
              </a:r>
              <a:endParaRPr lang="x-none" altLang="en-SG" sz="8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160" y="9255"/>
              <a:ext cx="1134" cy="17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conv4</a:t>
              </a:r>
              <a:endParaRPr lang="x-none" altLang="en-SG" sz="80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755" y="5188"/>
              <a:ext cx="0" cy="1473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158" y="5552"/>
              <a:ext cx="1100" cy="17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conv1d</a:t>
              </a:r>
              <a:endParaRPr lang="x-none" altLang="en-SG" sz="8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8" y="6140"/>
              <a:ext cx="1100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max/2</a:t>
              </a:r>
              <a:endParaRPr lang="x-none" altLang="en-SG" sz="800"/>
            </a:p>
          </p:txBody>
        </p:sp>
        <p:sp>
          <p:nvSpPr>
            <p:cNvPr id="10" name="Oval 9"/>
            <p:cNvSpPr/>
            <p:nvPr/>
          </p:nvSpPr>
          <p:spPr>
            <a:xfrm>
              <a:off x="2649" y="5843"/>
              <a:ext cx="205" cy="20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SG" sz="800">
                  <a:solidFill>
                    <a:schemeClr val="tx1"/>
                  </a:solidFill>
                </a:rPr>
                <a:t>+</a:t>
              </a:r>
              <a:endParaRPr lang="x-none" altLang="en-SG" sz="80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876" y="5938"/>
              <a:ext cx="804" cy="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1873" y="5417"/>
              <a:ext cx="866" cy="0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1886" y="5424"/>
              <a:ext cx="0" cy="525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/>
            <p:cNvGrpSpPr/>
            <p:nvPr/>
          </p:nvGrpSpPr>
          <p:grpSpPr>
            <a:xfrm>
              <a:off x="1873" y="6635"/>
              <a:ext cx="1385" cy="1346"/>
              <a:chOff x="1807" y="1777"/>
              <a:chExt cx="1385" cy="1346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>
                <a:off x="2689" y="1777"/>
                <a:ext cx="0" cy="134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/>
              <p:cNvSpPr txBox="1"/>
              <p:nvPr/>
            </p:nvSpPr>
            <p:spPr>
              <a:xfrm>
                <a:off x="2092" y="2014"/>
                <a:ext cx="1100" cy="17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tIns="0" bIns="0" rtlCol="0">
                <a:spAutoFit/>
              </a:bodyPr>
              <a:p>
                <a:pPr algn="ctr"/>
                <a:r>
                  <a:rPr lang="x-none" altLang="en-SG" sz="800"/>
                  <a:t>conv2d</a:t>
                </a:r>
                <a:endParaRPr lang="x-none" altLang="en-SG" sz="80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092" y="2602"/>
                <a:ext cx="1100" cy="1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tIns="0" bIns="0" rtlCol="0">
                <a:spAutoFit/>
              </a:bodyPr>
              <a:p>
                <a:pPr algn="ctr"/>
                <a:r>
                  <a:rPr lang="x-none" altLang="en-SG" sz="800"/>
                  <a:t>max/2</a:t>
                </a:r>
                <a:endParaRPr lang="x-none" altLang="en-SG" sz="800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583" y="2305"/>
                <a:ext cx="205" cy="20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x-none" altLang="en-SG" sz="800">
                    <a:solidFill>
                      <a:schemeClr val="tx1"/>
                    </a:solidFill>
                  </a:rPr>
                  <a:t>+</a:t>
                </a:r>
                <a:endParaRPr lang="x-none" altLang="en-SG" sz="8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9" name="Straight Arrow Connector 78"/>
              <p:cNvCxnSpPr/>
              <p:nvPr/>
            </p:nvCxnSpPr>
            <p:spPr>
              <a:xfrm>
                <a:off x="1810" y="2400"/>
                <a:ext cx="804" cy="1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flipH="1">
                <a:off x="1807" y="1879"/>
                <a:ext cx="866" cy="0"/>
              </a:xfrm>
              <a:prstGeom prst="straightConnector1">
                <a:avLst/>
              </a:prstGeom>
              <a:ln w="19050"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1820" y="1886"/>
                <a:ext cx="0" cy="525"/>
              </a:xfrm>
              <a:prstGeom prst="straightConnector1">
                <a:avLst/>
              </a:prstGeom>
              <a:ln w="19050"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>
              <a:off x="1873" y="7915"/>
              <a:ext cx="1385" cy="1346"/>
              <a:chOff x="1807" y="1777"/>
              <a:chExt cx="1385" cy="1346"/>
            </a:xfrm>
          </p:grpSpPr>
          <p:cxnSp>
            <p:nvCxnSpPr>
              <p:cNvPr id="83" name="Straight Arrow Connector 82"/>
              <p:cNvCxnSpPr/>
              <p:nvPr/>
            </p:nvCxnSpPr>
            <p:spPr>
              <a:xfrm>
                <a:off x="2689" y="1777"/>
                <a:ext cx="0" cy="134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/>
              <p:cNvSpPr txBox="1"/>
              <p:nvPr/>
            </p:nvSpPr>
            <p:spPr>
              <a:xfrm>
                <a:off x="2092" y="2014"/>
                <a:ext cx="1100" cy="17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tIns="0" bIns="0" rtlCol="0">
                <a:spAutoFit/>
              </a:bodyPr>
              <a:p>
                <a:pPr algn="ctr"/>
                <a:r>
                  <a:rPr lang="x-none" altLang="en-SG" sz="800"/>
                  <a:t>conv3d</a:t>
                </a:r>
                <a:endParaRPr lang="x-none" altLang="en-SG" sz="80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092" y="2602"/>
                <a:ext cx="1100" cy="1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tIns="0" bIns="0" rtlCol="0">
                <a:spAutoFit/>
              </a:bodyPr>
              <a:p>
                <a:pPr algn="ctr"/>
                <a:r>
                  <a:rPr lang="x-none" altLang="en-SG" sz="800"/>
                  <a:t>max/2</a:t>
                </a:r>
                <a:endParaRPr lang="x-none" altLang="en-SG" sz="80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583" y="2305"/>
                <a:ext cx="205" cy="20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x-none" altLang="en-SG" sz="800">
                    <a:solidFill>
                      <a:schemeClr val="tx1"/>
                    </a:solidFill>
                  </a:rPr>
                  <a:t>+</a:t>
                </a:r>
                <a:endParaRPr lang="x-none" altLang="en-SG" sz="8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7" name="Straight Arrow Connector 86"/>
              <p:cNvCxnSpPr/>
              <p:nvPr/>
            </p:nvCxnSpPr>
            <p:spPr>
              <a:xfrm>
                <a:off x="1810" y="2400"/>
                <a:ext cx="804" cy="1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 flipH="1">
                <a:off x="1807" y="1879"/>
                <a:ext cx="866" cy="0"/>
              </a:xfrm>
              <a:prstGeom prst="straightConnector1">
                <a:avLst/>
              </a:prstGeom>
              <a:ln w="19050"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>
                <a:off x="1820" y="1886"/>
                <a:ext cx="0" cy="525"/>
              </a:xfrm>
              <a:prstGeom prst="straightConnector1">
                <a:avLst/>
              </a:prstGeom>
              <a:ln w="19050"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Arrow Connector 94"/>
            <p:cNvCxnSpPr/>
            <p:nvPr/>
          </p:nvCxnSpPr>
          <p:spPr>
            <a:xfrm flipV="1">
              <a:off x="4451" y="7835"/>
              <a:ext cx="8" cy="1763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981" y="8738"/>
              <a:ext cx="1134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up/2</a:t>
              </a:r>
              <a:endParaRPr lang="x-none" altLang="en-SG" sz="800"/>
            </a:p>
          </p:txBody>
        </p:sp>
        <p:sp>
          <p:nvSpPr>
            <p:cNvPr id="90" name="Oval 89"/>
            <p:cNvSpPr/>
            <p:nvPr/>
          </p:nvSpPr>
          <p:spPr>
            <a:xfrm>
              <a:off x="4354" y="8443"/>
              <a:ext cx="205" cy="20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SG" sz="800">
                  <a:solidFill>
                    <a:schemeClr val="tx1"/>
                  </a:solidFill>
                </a:rPr>
                <a:t>+</a:t>
              </a:r>
              <a:endParaRPr lang="x-none" altLang="en-SG" sz="800">
                <a:solidFill>
                  <a:schemeClr val="tx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968" y="8125"/>
              <a:ext cx="1134" cy="1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conv3u</a:t>
              </a:r>
              <a:endParaRPr lang="x-none" altLang="en-SG" sz="800"/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 flipV="1">
              <a:off x="4450" y="6523"/>
              <a:ext cx="0" cy="143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3988" y="7455"/>
              <a:ext cx="1134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up/2</a:t>
              </a:r>
              <a:endParaRPr lang="x-none" altLang="en-SG" sz="800"/>
            </a:p>
          </p:txBody>
        </p:sp>
        <p:sp>
          <p:nvSpPr>
            <p:cNvPr id="106" name="Oval 105"/>
            <p:cNvSpPr/>
            <p:nvPr/>
          </p:nvSpPr>
          <p:spPr>
            <a:xfrm>
              <a:off x="4354" y="7166"/>
              <a:ext cx="205" cy="20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SG" sz="800">
                  <a:solidFill>
                    <a:schemeClr val="tx1"/>
                  </a:solidFill>
                </a:rPr>
                <a:t>+</a:t>
              </a:r>
              <a:endParaRPr lang="x-none" altLang="en-SG" sz="800">
                <a:solidFill>
                  <a:schemeClr val="tx1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975" y="6858"/>
              <a:ext cx="1134" cy="17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conv2u</a:t>
              </a:r>
              <a:endParaRPr lang="x-none" altLang="en-SG" sz="800"/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 flipV="1">
              <a:off x="2873" y="7258"/>
              <a:ext cx="1466" cy="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4450" y="5617"/>
              <a:ext cx="1" cy="93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3988" y="6149"/>
              <a:ext cx="1134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up/2</a:t>
              </a:r>
              <a:endParaRPr lang="x-none" altLang="en-SG" sz="800"/>
            </a:p>
          </p:txBody>
        </p:sp>
        <p:sp>
          <p:nvSpPr>
            <p:cNvPr id="112" name="Oval 111"/>
            <p:cNvSpPr/>
            <p:nvPr/>
          </p:nvSpPr>
          <p:spPr>
            <a:xfrm>
              <a:off x="4339" y="5838"/>
              <a:ext cx="205" cy="20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SG" sz="800">
                  <a:solidFill>
                    <a:schemeClr val="tx1"/>
                  </a:solidFill>
                </a:rPr>
                <a:t>+</a:t>
              </a:r>
              <a:endParaRPr lang="x-none" altLang="en-SG" sz="800">
                <a:solidFill>
                  <a:schemeClr val="tx1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952" y="5574"/>
              <a:ext cx="1134" cy="17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conv1u</a:t>
              </a:r>
              <a:endParaRPr lang="x-none" altLang="en-SG" sz="800"/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 flipH="1">
              <a:off x="2926" y="9587"/>
              <a:ext cx="1545" cy="0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2892" y="3822"/>
              <a:ext cx="683" cy="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SG" sz="500">
                  <a:solidFill>
                    <a:schemeClr val="bg2">
                      <a:lumMod val="50000"/>
                    </a:schemeClr>
                  </a:solidFill>
                </a:rPr>
                <a:t>112x112</a:t>
              </a:r>
              <a:endParaRPr lang="x-none" altLang="en-SG" sz="5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916" y="6628"/>
              <a:ext cx="683" cy="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SG" sz="500">
                  <a:solidFill>
                    <a:schemeClr val="bg2">
                      <a:lumMod val="50000"/>
                    </a:schemeClr>
                  </a:solidFill>
                </a:rPr>
                <a:t>28x28</a:t>
              </a:r>
              <a:endParaRPr lang="x-none" altLang="en-SG" sz="5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923" y="7911"/>
              <a:ext cx="683" cy="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SG" sz="500">
                  <a:solidFill>
                    <a:schemeClr val="bg2">
                      <a:lumMod val="50000"/>
                    </a:schemeClr>
                  </a:solidFill>
                </a:rPr>
                <a:t>14x14</a:t>
              </a:r>
              <a:endParaRPr lang="x-none" altLang="en-SG" sz="5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916" y="5323"/>
              <a:ext cx="683" cy="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SG" sz="500">
                  <a:solidFill>
                    <a:schemeClr val="bg2">
                      <a:lumMod val="50000"/>
                    </a:schemeClr>
                  </a:solidFill>
                </a:rPr>
                <a:t>56x56</a:t>
              </a:r>
              <a:endParaRPr lang="x-none" altLang="en-SG" sz="5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923" y="9021"/>
              <a:ext cx="683" cy="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SG" sz="500">
                  <a:solidFill>
                    <a:schemeClr val="bg2">
                      <a:lumMod val="50000"/>
                    </a:schemeClr>
                  </a:solidFill>
                </a:rPr>
                <a:t>7x7</a:t>
              </a:r>
              <a:endParaRPr lang="x-none" altLang="en-SG" sz="5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126" name="Straight Arrow Connector 125"/>
            <p:cNvCxnSpPr>
              <a:endCxn id="90" idx="2"/>
            </p:cNvCxnSpPr>
            <p:nvPr/>
          </p:nvCxnSpPr>
          <p:spPr>
            <a:xfrm>
              <a:off x="2869" y="8540"/>
              <a:ext cx="1485" cy="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V="1">
              <a:off x="2873" y="5953"/>
              <a:ext cx="1466" cy="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5657" y="4057"/>
              <a:ext cx="1100" cy="17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conv1d</a:t>
              </a:r>
              <a:endParaRPr lang="x-none" altLang="en-SG" sz="80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665" y="4342"/>
              <a:ext cx="1100" cy="17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conv2d</a:t>
              </a:r>
              <a:endParaRPr lang="x-none" altLang="en-SG" sz="80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5680" y="4632"/>
              <a:ext cx="1100" cy="1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conv3d</a:t>
              </a:r>
              <a:endParaRPr lang="x-none" altLang="en-SG" sz="80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668" y="4909"/>
              <a:ext cx="1134" cy="17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conv4</a:t>
              </a:r>
              <a:endParaRPr lang="x-none" altLang="en-SG" sz="80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5673" y="5164"/>
              <a:ext cx="1100" cy="1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conv3u</a:t>
              </a:r>
              <a:endParaRPr lang="x-none" altLang="en-SG" sz="80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5665" y="5437"/>
              <a:ext cx="1100" cy="17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conv2u</a:t>
              </a:r>
              <a:endParaRPr lang="x-none" altLang="en-SG" sz="80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679" y="5707"/>
              <a:ext cx="1100" cy="17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conv1u</a:t>
              </a:r>
              <a:endParaRPr lang="x-none" altLang="en-SG" sz="800"/>
            </a:p>
          </p:txBody>
        </p:sp>
        <p:cxnSp>
          <p:nvCxnSpPr>
            <p:cNvPr id="139" name="Straight Connector 138"/>
            <p:cNvCxnSpPr/>
            <p:nvPr/>
          </p:nvCxnSpPr>
          <p:spPr>
            <a:xfrm>
              <a:off x="5262" y="3650"/>
              <a:ext cx="0" cy="609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/>
            <p:cNvSpPr txBox="1"/>
            <p:nvPr/>
          </p:nvSpPr>
          <p:spPr>
            <a:xfrm>
              <a:off x="1070" y="3362"/>
              <a:ext cx="3501" cy="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SG" sz="1200"/>
                <a:t>feature extraction</a:t>
              </a:r>
              <a:endParaRPr lang="x-none" altLang="en-SG" sz="120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285" y="3342"/>
              <a:ext cx="3501" cy="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SG" sz="1200"/>
                <a:t>classifiers</a:t>
              </a:r>
              <a:endParaRPr lang="x-none" altLang="en-SG" sz="1200"/>
            </a:p>
          </p:txBody>
        </p:sp>
        <p:cxnSp>
          <p:nvCxnSpPr>
            <p:cNvPr id="142" name="Straight Arrow Connector 141"/>
            <p:cNvCxnSpPr/>
            <p:nvPr/>
          </p:nvCxnSpPr>
          <p:spPr>
            <a:xfrm>
              <a:off x="6758" y="4155"/>
              <a:ext cx="2948" cy="7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6984" y="4051"/>
              <a:ext cx="1146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global_max</a:t>
              </a:r>
              <a:endParaRPr lang="x-none" altLang="en-SG" sz="80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8282" y="4051"/>
              <a:ext cx="726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linear</a:t>
              </a:r>
              <a:endParaRPr lang="x-none" altLang="en-SG" sz="80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9239" y="6128"/>
              <a:ext cx="861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drop</a:t>
              </a:r>
              <a:endParaRPr lang="x-none" altLang="en-SG" sz="80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9239" y="6375"/>
              <a:ext cx="861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sum</a:t>
              </a:r>
              <a:endParaRPr lang="x-none" altLang="en-SG" sz="800"/>
            </a:p>
          </p:txBody>
        </p:sp>
        <p:cxnSp>
          <p:nvCxnSpPr>
            <p:cNvPr id="148" name="Straight Arrow Connector 147"/>
            <p:cNvCxnSpPr/>
            <p:nvPr/>
          </p:nvCxnSpPr>
          <p:spPr>
            <a:xfrm flipV="1">
              <a:off x="6758" y="4439"/>
              <a:ext cx="2956" cy="8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/>
            <p:cNvSpPr txBox="1"/>
            <p:nvPr/>
          </p:nvSpPr>
          <p:spPr>
            <a:xfrm>
              <a:off x="6984" y="4343"/>
              <a:ext cx="1146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global_max</a:t>
              </a:r>
              <a:endParaRPr lang="x-none" altLang="en-SG" sz="80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8282" y="4343"/>
              <a:ext cx="726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linear</a:t>
              </a:r>
              <a:endParaRPr lang="x-none" altLang="en-SG" sz="800"/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6758" y="4739"/>
              <a:ext cx="2948" cy="1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/>
            <p:cNvSpPr txBox="1"/>
            <p:nvPr/>
          </p:nvSpPr>
          <p:spPr>
            <a:xfrm>
              <a:off x="6984" y="4636"/>
              <a:ext cx="1146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global_max</a:t>
              </a:r>
              <a:endParaRPr lang="x-none" altLang="en-SG" sz="80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8282" y="4636"/>
              <a:ext cx="726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linear</a:t>
              </a:r>
              <a:endParaRPr lang="x-none" altLang="en-SG" sz="800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>
              <a:off x="6758" y="5010"/>
              <a:ext cx="2926" cy="7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/>
            <p:cNvSpPr txBox="1"/>
            <p:nvPr/>
          </p:nvSpPr>
          <p:spPr>
            <a:xfrm>
              <a:off x="6984" y="4906"/>
              <a:ext cx="1146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global_max</a:t>
              </a:r>
              <a:endParaRPr lang="x-none" altLang="en-SG" sz="80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8282" y="4906"/>
              <a:ext cx="726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linear</a:t>
              </a:r>
              <a:endParaRPr lang="x-none" altLang="en-SG" sz="800"/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6758" y="5272"/>
              <a:ext cx="2941" cy="7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6984" y="5161"/>
              <a:ext cx="1146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global_max</a:t>
              </a:r>
              <a:endParaRPr lang="x-none" altLang="en-SG" sz="80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8282" y="5161"/>
              <a:ext cx="726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linear</a:t>
              </a:r>
              <a:endParaRPr lang="x-none" altLang="en-SG" sz="800"/>
            </a:p>
          </p:txBody>
        </p:sp>
        <p:cxnSp>
          <p:nvCxnSpPr>
            <p:cNvPr id="160" name="Straight Arrow Connector 159"/>
            <p:cNvCxnSpPr/>
            <p:nvPr/>
          </p:nvCxnSpPr>
          <p:spPr>
            <a:xfrm>
              <a:off x="6758" y="5542"/>
              <a:ext cx="2948" cy="7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/>
            <p:cNvSpPr txBox="1"/>
            <p:nvPr/>
          </p:nvSpPr>
          <p:spPr>
            <a:xfrm>
              <a:off x="6984" y="5438"/>
              <a:ext cx="1146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global_max</a:t>
              </a:r>
              <a:endParaRPr lang="x-none" altLang="en-SG" sz="80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8282" y="5438"/>
              <a:ext cx="726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linear</a:t>
              </a:r>
              <a:endParaRPr lang="x-none" altLang="en-SG" sz="800"/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6758" y="5812"/>
              <a:ext cx="2926" cy="0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984" y="5708"/>
              <a:ext cx="1146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global_max</a:t>
              </a:r>
              <a:endParaRPr lang="x-none" altLang="en-SG" sz="80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8282" y="5708"/>
              <a:ext cx="726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linear</a:t>
              </a:r>
              <a:endParaRPr lang="x-none" altLang="en-SG" sz="800"/>
            </a:p>
          </p:txBody>
        </p:sp>
        <p:cxnSp>
          <p:nvCxnSpPr>
            <p:cNvPr id="166" name="Straight Connector 165"/>
            <p:cNvCxnSpPr>
              <a:stCxn id="8" idx="3"/>
              <a:endCxn id="132" idx="1"/>
            </p:cNvCxnSpPr>
            <p:nvPr/>
          </p:nvCxnSpPr>
          <p:spPr>
            <a:xfrm flipV="1">
              <a:off x="3259" y="4143"/>
              <a:ext cx="2398" cy="149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endCxn id="138" idx="1"/>
            </p:cNvCxnSpPr>
            <p:nvPr/>
          </p:nvCxnSpPr>
          <p:spPr>
            <a:xfrm>
              <a:off x="5133" y="5646"/>
              <a:ext cx="546" cy="14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>
              <a:off x="9670" y="6569"/>
              <a:ext cx="0" cy="37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9388" y="6958"/>
              <a:ext cx="683" cy="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SG" sz="500">
                  <a:solidFill>
                    <a:schemeClr val="bg2">
                      <a:lumMod val="50000"/>
                    </a:schemeClr>
                  </a:solidFill>
                </a:rPr>
                <a:t>17x1</a:t>
              </a:r>
              <a:br>
                <a:rPr lang="x-none" altLang="en-SG" sz="50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x-none" altLang="en-SG" sz="500">
                  <a:solidFill>
                    <a:schemeClr val="bg2">
                      <a:lumMod val="50000"/>
                    </a:schemeClr>
                  </a:solidFill>
                </a:rPr>
                <a:t>(logits)</a:t>
              </a:r>
              <a:endParaRPr lang="x-none" altLang="en-SG" sz="5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172" name="Straight Arrow Connector 171"/>
            <p:cNvCxnSpPr/>
            <p:nvPr/>
          </p:nvCxnSpPr>
          <p:spPr>
            <a:xfrm>
              <a:off x="9656" y="4116"/>
              <a:ext cx="0" cy="203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/>
            <p:cNvSpPr txBox="1"/>
            <p:nvPr/>
          </p:nvSpPr>
          <p:spPr>
            <a:xfrm rot="16200000">
              <a:off x="8728" y="4887"/>
              <a:ext cx="1828" cy="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0" bIns="0" rtlCol="0">
              <a:spAutoFit/>
            </a:bodyPr>
            <a:p>
              <a:pPr algn="ctr"/>
              <a:r>
                <a:rPr lang="x-none" altLang="en-SG" sz="800"/>
                <a:t>concatenate</a:t>
              </a:r>
              <a:endParaRPr lang="x-none" altLang="en-SG" sz="800"/>
            </a:p>
          </p:txBody>
        </p:sp>
        <p:sp>
          <p:nvSpPr>
            <p:cNvPr id="2" name="Oval 1"/>
            <p:cNvSpPr/>
            <p:nvPr/>
          </p:nvSpPr>
          <p:spPr>
            <a:xfrm>
              <a:off x="2689" y="9513"/>
              <a:ext cx="205" cy="20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x-none" altLang="en-SG" sz="800">
                  <a:solidFill>
                    <a:schemeClr val="tx1"/>
                  </a:solidFill>
                </a:rPr>
                <a:t>+</a:t>
              </a:r>
              <a:endParaRPr lang="x-none" altLang="en-SG" sz="800">
                <a:solidFill>
                  <a:schemeClr val="tx1"/>
                </a:solidFill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>
              <a:off x="1876" y="9568"/>
              <a:ext cx="804" cy="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H="1">
              <a:off x="1873" y="9047"/>
              <a:ext cx="866" cy="0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1886" y="9054"/>
              <a:ext cx="0" cy="525"/>
            </a:xfrm>
            <a:prstGeom prst="straightConnector1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124460" y="124460"/>
            <a:ext cx="11903075" cy="47688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x-none" altLang="en-SG" sz="2400" b="1">
                <a:solidFill>
                  <a:schemeClr val="bg1"/>
                </a:solidFill>
              </a:rPr>
              <a:t>3. Explanation of Methods</a:t>
            </a:r>
            <a:endParaRPr lang="x-none" altLang="en-SG" sz="2400" b="1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8315" y="770890"/>
            <a:ext cx="3419475" cy="348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 sz="1600">
                <a:solidFill>
                  <a:srgbClr val="FF0000"/>
                </a:solidFill>
                <a:latin typeface="Sans Serif" charset="0"/>
                <a:ea typeface="Sans Serif" charset="0"/>
                <a:cs typeface="Sans Serif" charset="0"/>
              </a:rPr>
              <a:t>The network is hown below</a:t>
            </a:r>
            <a:endParaRPr lang="x-none" altLang="en-SG" sz="1600">
              <a:solidFill>
                <a:srgbClr val="FF0000"/>
              </a:solidFill>
              <a:latin typeface="Sans Serif" charset="0"/>
              <a:ea typeface="Sans Serif" charset="0"/>
              <a:cs typeface="Sans Serif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1005" y="6040120"/>
            <a:ext cx="3419475" cy="348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 sz="1600" i="1">
                <a:solidFill>
                  <a:srgbClr val="FF0000"/>
                </a:solidFill>
                <a:latin typeface="Sans Serif" charset="0"/>
                <a:ea typeface="Sans Serif" charset="0"/>
                <a:cs typeface="Sans Serif" charset="0"/>
              </a:rPr>
              <a:t>&lt;details to bre updated ...&gt;</a:t>
            </a:r>
            <a:endParaRPr lang="x-none" altLang="en-SG" sz="1600" i="1">
              <a:solidFill>
                <a:srgbClr val="FF0000"/>
              </a:solidFill>
              <a:latin typeface="Sans Serif" charset="0"/>
              <a:ea typeface="Sans Serif" charset="0"/>
              <a:cs typeface="Sans Serif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Box 11"/>
          <p:cNvSpPr txBox="1"/>
          <p:nvPr/>
        </p:nvSpPr>
        <p:spPr>
          <a:xfrm>
            <a:off x="124460" y="124460"/>
            <a:ext cx="11903075" cy="47688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x-none" altLang="en-SG" sz="2400" b="1">
                <a:solidFill>
                  <a:schemeClr val="bg1"/>
                </a:solidFill>
              </a:rPr>
              <a:t>1. How to reproduce the results?</a:t>
            </a:r>
            <a:endParaRPr lang="x-none" altLang="en-SG" sz="2400" b="1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4490" y="744855"/>
            <a:ext cx="11242040" cy="476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 sz="2400" b="1">
                <a:solidFill>
                  <a:schemeClr val="accent6">
                    <a:lumMod val="75000"/>
                  </a:schemeClr>
                </a:solidFill>
              </a:rPr>
              <a:t>1.1 Expected results</a:t>
            </a:r>
            <a:endParaRPr lang="x-none" altLang="en-SG" sz="2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0555" y="3388360"/>
            <a:ext cx="11177905" cy="2300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>
                <a:solidFill>
                  <a:schemeClr val="accent6">
                    <a:lumMod val="75000"/>
                  </a:schemeClr>
                </a:solidFill>
                <a:latin typeface="Sans Serif" charset="0"/>
                <a:ea typeface="Sans Serif" charset="0"/>
                <a:cs typeface="Sans Serif" charset="0"/>
              </a:rPr>
              <a:t>✶ </a:t>
            </a:r>
            <a:r>
              <a:rPr lang="x-none" altLang="en-SG">
                <a:solidFill>
                  <a:schemeClr val="accent6">
                    <a:lumMod val="75000"/>
                  </a:schemeClr>
                </a:solidFill>
              </a:rPr>
              <a:t>A possible training method is:</a:t>
            </a:r>
            <a:br>
              <a:rPr lang="x-none" altLang="en-SG">
                <a:solidFill>
                  <a:schemeClr val="accent6">
                    <a:lumMod val="75000"/>
                  </a:schemeClr>
                </a:solidFill>
              </a:rPr>
            </a:br>
            <a:r>
              <a:rPr lang="x-none" altLang="en-SG">
                <a:solidFill>
                  <a:schemeClr val="accent6">
                    <a:lumMod val="75000"/>
                  </a:schemeClr>
                </a:solidFill>
              </a:rPr>
              <a:t>    1. Split 40479 train datatset into 32479 training samples and 8000 validation samples.</a:t>
            </a:r>
            <a:br>
              <a:rPr lang="x-none" altLang="en-SG">
                <a:solidFill>
                  <a:schemeClr val="accent6">
                    <a:lumMod val="75000"/>
                  </a:schemeClr>
                </a:solidFill>
              </a:rPr>
            </a:br>
            <a:r>
              <a:rPr lang="x-none" altLang="en-SG">
                <a:solidFill>
                  <a:schemeClr val="accent6">
                    <a:lumMod val="75000"/>
                  </a:schemeClr>
                </a:solidFill>
              </a:rPr>
              <a:t>       Use the above data split to train a network and the learning parameters </a:t>
            </a:r>
            <a:br>
              <a:rPr lang="x-none" altLang="en-SG">
                <a:solidFill>
                  <a:schemeClr val="accent6">
                    <a:lumMod val="75000"/>
                  </a:schemeClr>
                </a:solidFill>
              </a:rPr>
            </a:br>
            <a:r>
              <a:rPr lang="x-none" altLang="en-SG">
                <a:solidFill>
                  <a:schemeClr val="accent6">
                    <a:lumMod val="75000"/>
                  </a:schemeClr>
                </a:solidFill>
              </a:rPr>
              <a:t>       (e.g. learning rate, max number of epoch).</a:t>
            </a:r>
            <a:br>
              <a:rPr lang="x-none" altLang="en-SG">
                <a:solidFill>
                  <a:schemeClr val="accent6">
                    <a:lumMod val="75000"/>
                  </a:schemeClr>
                </a:solidFill>
              </a:rPr>
            </a:br>
            <a:br>
              <a:rPr lang="x-none" altLang="en-SG">
                <a:solidFill>
                  <a:schemeClr val="accent6">
                    <a:lumMod val="75000"/>
                  </a:schemeClr>
                </a:solidFill>
              </a:rPr>
            </a:br>
            <a:r>
              <a:rPr lang="x-none" altLang="en-SG">
                <a:solidFill>
                  <a:schemeClr val="accent6">
                    <a:lumMod val="75000"/>
                  </a:schemeClr>
                </a:solidFill>
              </a:rPr>
              <a:t>    2. Use all </a:t>
            </a:r>
            <a:r>
              <a:rPr lang="x-none" altLang="en-SG">
                <a:solidFill>
                  <a:schemeClr val="accent6">
                    <a:lumMod val="75000"/>
                  </a:schemeClr>
                </a:solidFill>
                <a:sym typeface="+mn-ea"/>
              </a:rPr>
              <a:t>40479 </a:t>
            </a:r>
            <a:r>
              <a:rPr lang="x-none" altLang="en-SG">
                <a:solidFill>
                  <a:schemeClr val="accent6">
                    <a:lumMod val="75000"/>
                  </a:schemeClr>
                </a:solidFill>
              </a:rPr>
              <a:t>as training samples to re-train a final network with the same </a:t>
            </a:r>
            <a:r>
              <a:rPr lang="x-none" altLang="en-SG">
                <a:solidFill>
                  <a:schemeClr val="accent6">
                    <a:lumMod val="75000"/>
                  </a:schemeClr>
                </a:solidFill>
                <a:sym typeface="+mn-ea"/>
              </a:rPr>
              <a:t>learning </a:t>
            </a:r>
            <a:r>
              <a:rPr lang="x-none" altLang="en-SG">
                <a:solidFill>
                  <a:schemeClr val="accent6">
                    <a:lumMod val="75000"/>
                  </a:schemeClr>
                </a:solidFill>
              </a:rPr>
              <a:t>parameters</a:t>
            </a:r>
            <a:br>
              <a:rPr lang="x-none" altLang="en-SG">
                <a:solidFill>
                  <a:schemeClr val="accent6">
                    <a:lumMod val="75000"/>
                  </a:schemeClr>
                </a:solidFill>
              </a:rPr>
            </a:br>
            <a:br>
              <a:rPr lang="x-none" altLang="en-SG">
                <a:solidFill>
                  <a:schemeClr val="accent6">
                    <a:lumMod val="75000"/>
                  </a:schemeClr>
                </a:solidFill>
              </a:rPr>
            </a:br>
            <a:r>
              <a:rPr lang="x-none" altLang="en-SG">
                <a:solidFill>
                  <a:schemeClr val="accent6">
                    <a:lumMod val="75000"/>
                  </a:schemeClr>
                </a:solidFill>
              </a:rPr>
              <a:t>    3. Submit results using the final network</a:t>
            </a:r>
            <a:endParaRPr lang="x-none" altLang="en-SG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" y="1218565"/>
            <a:ext cx="11409680" cy="1314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176530" y="73025"/>
            <a:ext cx="11242040" cy="476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 sz="2400" b="1">
                <a:solidFill>
                  <a:schemeClr val="accent6">
                    <a:lumMod val="75000"/>
                  </a:schemeClr>
                </a:solidFill>
              </a:rPr>
              <a:t>1.2 Data Setup</a:t>
            </a:r>
            <a:endParaRPr lang="x-none" altLang="en-SG" sz="2400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105" y="628650"/>
            <a:ext cx="5349875" cy="38290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22700" y="906145"/>
            <a:ext cx="2058035" cy="348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 sz="1600">
                <a:solidFill>
                  <a:srgbClr val="FF0000"/>
                </a:solidFill>
              </a:rPr>
              <a:t>the data folder</a:t>
            </a:r>
            <a:endParaRPr lang="x-none" altLang="en-SG" sz="1600">
              <a:solidFill>
                <a:srgbClr val="FF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3815080" y="1183640"/>
            <a:ext cx="527685" cy="3276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50" y="1221740"/>
            <a:ext cx="1876425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815" y="951230"/>
            <a:ext cx="1009650" cy="266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920" y="3478530"/>
            <a:ext cx="942975" cy="323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5035" y="3890645"/>
            <a:ext cx="1266825" cy="2828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2505" y="635000"/>
            <a:ext cx="3390265" cy="2190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7941310" y="890270"/>
            <a:ext cx="635" cy="284861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53375" y="1089660"/>
            <a:ext cx="51562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941945" y="3727450"/>
            <a:ext cx="51562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93105" y="3113405"/>
            <a:ext cx="2292350" cy="348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 sz="1600">
                <a:solidFill>
                  <a:srgbClr val="FF0000"/>
                </a:solidFill>
              </a:rPr>
              <a:t>train_xxx images</a:t>
            </a:r>
            <a:endParaRPr lang="x-none" altLang="en-SG" sz="160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46725" y="2150110"/>
            <a:ext cx="2152650" cy="592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 sz="1600">
                <a:solidFill>
                  <a:srgbClr val="FF0000"/>
                </a:solidFill>
              </a:rPr>
              <a:t>test_xxx and file_xxx images</a:t>
            </a:r>
            <a:endParaRPr lang="x-none" altLang="en-SG" sz="1600">
              <a:solidFill>
                <a:srgbClr val="FF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5304155" y="761365"/>
            <a:ext cx="2016125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944995" y="1722755"/>
            <a:ext cx="1641475" cy="6565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6944995" y="2578100"/>
            <a:ext cx="1746885" cy="5746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275" y="4315460"/>
            <a:ext cx="5393690" cy="208470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>
            <a:off x="7437755" y="5005070"/>
            <a:ext cx="1324610" cy="11017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40680" y="6160135"/>
            <a:ext cx="2316480" cy="348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 sz="1600">
                <a:solidFill>
                  <a:srgbClr val="FF0000"/>
                </a:solidFill>
              </a:rPr>
              <a:t>format of txt split file</a:t>
            </a:r>
            <a:endParaRPr lang="x-none" altLang="en-SG"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176530" y="73025"/>
            <a:ext cx="11242040" cy="476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 sz="2400" b="1">
                <a:solidFill>
                  <a:schemeClr val="accent6">
                    <a:lumMod val="75000"/>
                  </a:schemeClr>
                </a:solidFill>
              </a:rPr>
              <a:t>1.3 Software Setup</a:t>
            </a:r>
            <a:endParaRPr lang="x-none" altLang="en-SG" sz="2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7560" y="460375"/>
            <a:ext cx="8241030" cy="380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>
                <a:solidFill>
                  <a:schemeClr val="accent6">
                    <a:lumMod val="75000"/>
                  </a:schemeClr>
                </a:solidFill>
                <a:latin typeface="Sans Serif" charset="0"/>
                <a:ea typeface="Sans Serif" charset="0"/>
                <a:cs typeface="Sans Serif" charset="0"/>
              </a:rPr>
              <a:t>✶ </a:t>
            </a:r>
            <a:r>
              <a:rPr lang="x-none" altLang="en-SG">
                <a:solidFill>
                  <a:schemeClr val="accent6">
                    <a:lumMod val="75000"/>
                  </a:schemeClr>
                </a:solidFill>
              </a:rPr>
              <a:t>pyCharm 2017 community edition as python IDE</a:t>
            </a:r>
            <a:endParaRPr lang="x-none" altLang="en-SG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7560" y="728980"/>
            <a:ext cx="2815590" cy="380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>
                <a:solidFill>
                  <a:schemeClr val="accent6">
                    <a:lumMod val="75000"/>
                  </a:schemeClr>
                </a:solidFill>
                <a:latin typeface="Sans Serif" charset="0"/>
                <a:ea typeface="Sans Serif" charset="0"/>
                <a:cs typeface="Sans Serif" charset="0"/>
              </a:rPr>
              <a:t>✶ </a:t>
            </a:r>
            <a:r>
              <a:rPr lang="x-none" altLang="en-SG">
                <a:solidFill>
                  <a:schemeClr val="accent6">
                    <a:lumMod val="75000"/>
                  </a:schemeClr>
                </a:solidFill>
              </a:rPr>
              <a:t>python 3.6</a:t>
            </a:r>
            <a:endParaRPr lang="x-none" altLang="en-SG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3530" y="1007745"/>
            <a:ext cx="8668385" cy="56413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1340" y="1698625"/>
            <a:ext cx="1736090" cy="592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 sz="1600">
                <a:solidFill>
                  <a:srgbClr val="FF0000"/>
                </a:solidFill>
                <a:latin typeface="Sans Serif" charset="0"/>
                <a:ea typeface="Sans Serif" charset="0"/>
                <a:cs typeface="Sans Serif" charset="0"/>
              </a:rPr>
              <a:t>dataset loader and iterator</a:t>
            </a:r>
            <a:endParaRPr lang="x-none" altLang="en-SG" sz="1600">
              <a:solidFill>
                <a:srgbClr val="FF0000"/>
              </a:solidFill>
              <a:latin typeface="Sans Serif" charset="0"/>
              <a:ea typeface="Sans Serif" charset="0"/>
              <a:cs typeface="Sans Serif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340" y="2598420"/>
            <a:ext cx="1779905" cy="592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 sz="1600">
                <a:solidFill>
                  <a:srgbClr val="FF0000"/>
                </a:solidFill>
                <a:latin typeface="Sans Serif" charset="0"/>
                <a:ea typeface="Sans Serif" charset="0"/>
                <a:cs typeface="Sans Serif" charset="0"/>
              </a:rPr>
              <a:t>network definition</a:t>
            </a:r>
            <a:endParaRPr lang="x-none" altLang="en-SG" sz="1600">
              <a:solidFill>
                <a:srgbClr val="FF0000"/>
              </a:solidFill>
              <a:latin typeface="Sans Serif" charset="0"/>
              <a:ea typeface="Sans Serif" charset="0"/>
              <a:cs typeface="Sans Serif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340" y="3689350"/>
            <a:ext cx="1971675" cy="836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 sz="1600">
                <a:solidFill>
                  <a:srgbClr val="FF0000"/>
                </a:solidFill>
              </a:rPr>
              <a:t>training, evaluation and submission</a:t>
            </a:r>
            <a:endParaRPr lang="x-none" altLang="en-SG" sz="1600">
              <a:solidFill>
                <a:srgbClr val="FF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1878965" y="2029460"/>
            <a:ext cx="1734185" cy="1325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1564005" y="2929890"/>
            <a:ext cx="1936750" cy="9880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32280" y="4258310"/>
            <a:ext cx="1419225" cy="3467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960370" y="4492625"/>
            <a:ext cx="1631950" cy="169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SG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176530" y="73025"/>
            <a:ext cx="11242040" cy="476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 sz="2400" b="1">
                <a:solidFill>
                  <a:schemeClr val="accent6">
                    <a:lumMod val="75000"/>
                  </a:schemeClr>
                </a:solidFill>
              </a:rPr>
              <a:t>1.4 Making the first results</a:t>
            </a:r>
            <a:endParaRPr lang="x-none" altLang="en-SG" sz="2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7560" y="460375"/>
            <a:ext cx="8241030" cy="380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>
                <a:solidFill>
                  <a:schemeClr val="accent6">
                    <a:lumMod val="75000"/>
                  </a:schemeClr>
                </a:solidFill>
                <a:latin typeface="Sans Serif" charset="0"/>
                <a:ea typeface="Sans Serif" charset="0"/>
                <a:cs typeface="Sans Serif" charset="0"/>
              </a:rPr>
              <a:t>✶ </a:t>
            </a:r>
            <a:r>
              <a:rPr lang="x-none" altLang="en-SG">
                <a:solidFill>
                  <a:schemeClr val="accent6">
                    <a:lumMod val="75000"/>
                  </a:schemeClr>
                </a:solidFill>
              </a:rPr>
              <a:t>Run do_training() in main function</a:t>
            </a:r>
            <a:endParaRPr lang="x-none" altLang="en-SG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15" y="922655"/>
            <a:ext cx="7019290" cy="1228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65" y="2441575"/>
            <a:ext cx="7339330" cy="211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60" y="5043805"/>
            <a:ext cx="5709285" cy="15982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02905" y="2034540"/>
            <a:ext cx="2646680" cy="836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 sz="1600">
                <a:solidFill>
                  <a:srgbClr val="FF0000"/>
                </a:solidFill>
              </a:rPr>
              <a:t>train log is created.</a:t>
            </a:r>
            <a:endParaRPr lang="x-none" altLang="en-SG" sz="1600">
              <a:solidFill>
                <a:srgbClr val="FF0000"/>
              </a:solidFill>
            </a:endParaRPr>
          </a:p>
          <a:p>
            <a:r>
              <a:rPr lang="x-none" altLang="en-SG" sz="1600">
                <a:solidFill>
                  <a:srgbClr val="FF0000"/>
                </a:solidFill>
              </a:rPr>
              <a:t>logging is saved and shown on screen</a:t>
            </a:r>
            <a:endParaRPr lang="x-none" altLang="en-SG" sz="160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617970" y="2274570"/>
            <a:ext cx="1430655" cy="13874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148080" y="2624455"/>
            <a:ext cx="6460490" cy="4166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SG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75" y="262255"/>
            <a:ext cx="5832475" cy="6296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90030" y="5195570"/>
            <a:ext cx="3419475" cy="348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 sz="1600">
                <a:solidFill>
                  <a:srgbClr val="FF0000"/>
                </a:solidFill>
                <a:latin typeface="Sans Serif" charset="0"/>
                <a:ea typeface="Sans Serif" charset="0"/>
                <a:cs typeface="Sans Serif" charset="0"/>
              </a:rPr>
              <a:t>example of training results</a:t>
            </a:r>
            <a:endParaRPr lang="x-none" altLang="en-SG" sz="1600">
              <a:solidFill>
                <a:srgbClr val="FF0000"/>
              </a:solidFill>
              <a:latin typeface="Sans Serif" charset="0"/>
              <a:ea typeface="Sans Serif" charset="0"/>
              <a:cs typeface="Sans Serif" charset="0"/>
            </a:endParaRPr>
          </a:p>
        </p:txBody>
      </p:sp>
      <p:cxnSp>
        <p:nvCxnSpPr>
          <p:cNvPr id="11" name="Straight Connector 10"/>
          <p:cNvCxnSpPr>
            <a:endCxn id="12" idx="3"/>
          </p:cNvCxnSpPr>
          <p:nvPr/>
        </p:nvCxnSpPr>
        <p:spPr>
          <a:xfrm flipH="1">
            <a:off x="5645785" y="5325110"/>
            <a:ext cx="973455" cy="7232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98170" y="5967095"/>
            <a:ext cx="5047615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SG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660" y="3255645"/>
            <a:ext cx="5847715" cy="13112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70905" y="2921635"/>
            <a:ext cx="3419475" cy="348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 sz="1600">
                <a:solidFill>
                  <a:srgbClr val="FF0000"/>
                </a:solidFill>
                <a:latin typeface="Sans Serif" charset="0"/>
                <a:ea typeface="Sans Serif" charset="0"/>
                <a:cs typeface="Sans Serif" charset="0"/>
              </a:rPr>
              <a:t>memory requirement</a:t>
            </a:r>
            <a:endParaRPr lang="x-none" altLang="en-SG" sz="1600">
              <a:solidFill>
                <a:srgbClr val="FF0000"/>
              </a:solidFill>
              <a:latin typeface="Sans Serif" charset="0"/>
              <a:ea typeface="Sans Serif" charset="0"/>
              <a:cs typeface="Sans Serif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94690" y="217170"/>
            <a:ext cx="8241030" cy="380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>
                <a:solidFill>
                  <a:schemeClr val="accent6">
                    <a:lumMod val="75000"/>
                  </a:schemeClr>
                </a:solidFill>
                <a:latin typeface="Sans Serif" charset="0"/>
                <a:ea typeface="Sans Serif" charset="0"/>
                <a:cs typeface="Sans Serif" charset="0"/>
              </a:rPr>
              <a:t>✶ Next, r</a:t>
            </a:r>
            <a:r>
              <a:rPr lang="x-none" altLang="en-SG">
                <a:solidFill>
                  <a:schemeClr val="accent6">
                    <a:lumMod val="75000"/>
                  </a:schemeClr>
                </a:solidFill>
              </a:rPr>
              <a:t>un do_find_thresholds() in main function</a:t>
            </a:r>
            <a:endParaRPr lang="x-none" altLang="en-SG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830" y="950595"/>
            <a:ext cx="9756775" cy="45980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3740" y="715010"/>
            <a:ext cx="3419475" cy="348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 sz="1600">
                <a:solidFill>
                  <a:srgbClr val="FF0000"/>
                </a:solidFill>
                <a:latin typeface="Sans Serif" charset="0"/>
                <a:ea typeface="Sans Serif" charset="0"/>
                <a:cs typeface="Sans Serif" charset="0"/>
              </a:rPr>
              <a:t>example results</a:t>
            </a:r>
            <a:endParaRPr lang="x-none" altLang="en-SG" sz="1600">
              <a:solidFill>
                <a:srgbClr val="FF0000"/>
              </a:solidFill>
              <a:latin typeface="Sans Serif" charset="0"/>
              <a:ea typeface="Sans Serif" charset="0"/>
              <a:cs typeface="Sans Serif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8315" y="3564255"/>
            <a:ext cx="3985260" cy="348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 sz="1600">
                <a:solidFill>
                  <a:srgbClr val="FF0000"/>
                </a:solidFill>
                <a:latin typeface="Sans Serif" charset="0"/>
                <a:ea typeface="Sans Serif" charset="0"/>
                <a:cs typeface="Sans Serif" charset="0"/>
              </a:rPr>
              <a:t>copy these threshold for the next step</a:t>
            </a:r>
            <a:endParaRPr lang="x-none" altLang="en-SG" sz="1600">
              <a:solidFill>
                <a:srgbClr val="FF0000"/>
              </a:solidFill>
              <a:latin typeface="Sans Serif" charset="0"/>
              <a:ea typeface="Sans Serif" charset="0"/>
              <a:cs typeface="Sans Serif" charset="0"/>
            </a:endParaRPr>
          </a:p>
        </p:txBody>
      </p:sp>
      <p:cxnSp>
        <p:nvCxnSpPr>
          <p:cNvPr id="11" name="Straight Connector 10"/>
          <p:cNvCxnSpPr>
            <a:endCxn id="12" idx="3"/>
          </p:cNvCxnSpPr>
          <p:nvPr/>
        </p:nvCxnSpPr>
        <p:spPr>
          <a:xfrm flipH="1">
            <a:off x="8415020" y="3918585"/>
            <a:ext cx="1489710" cy="8248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88975" y="4650740"/>
            <a:ext cx="7726045" cy="184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SG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270" y="751840"/>
            <a:ext cx="10019030" cy="175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690" y="217170"/>
            <a:ext cx="8241030" cy="380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>
                <a:solidFill>
                  <a:schemeClr val="accent6">
                    <a:lumMod val="75000"/>
                  </a:schemeClr>
                </a:solidFill>
                <a:latin typeface="Sans Serif" charset="0"/>
                <a:ea typeface="Sans Serif" charset="0"/>
                <a:cs typeface="Sans Serif" charset="0"/>
              </a:rPr>
              <a:t>✶ Finally, r</a:t>
            </a:r>
            <a:r>
              <a:rPr lang="x-none" altLang="en-SG">
                <a:solidFill>
                  <a:schemeClr val="accent6">
                    <a:lumMod val="75000"/>
                  </a:schemeClr>
                </a:solidFill>
              </a:rPr>
              <a:t>un do_submissions() in main function</a:t>
            </a:r>
            <a:endParaRPr lang="x-none" altLang="en-SG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94205" y="2185035"/>
            <a:ext cx="8513445" cy="262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SG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413750" y="1032510"/>
            <a:ext cx="3355340" cy="348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 sz="1600">
                <a:solidFill>
                  <a:srgbClr val="FF0000"/>
                </a:solidFill>
                <a:latin typeface="Sans Serif" charset="0"/>
                <a:ea typeface="Sans Serif" charset="0"/>
                <a:cs typeface="Sans Serif" charset="0"/>
              </a:rPr>
              <a:t>thresholds from previous step</a:t>
            </a:r>
            <a:endParaRPr lang="x-none" altLang="en-SG" sz="1600">
              <a:solidFill>
                <a:srgbClr val="FF0000"/>
              </a:solidFill>
              <a:latin typeface="Sans Serif" charset="0"/>
              <a:ea typeface="Sans Serif" charset="0"/>
              <a:cs typeface="Sans Serif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8415020" y="1351915"/>
            <a:ext cx="1489710" cy="8248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3462655"/>
            <a:ext cx="6419215" cy="148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135" y="3081655"/>
            <a:ext cx="3355340" cy="348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 sz="1600">
                <a:solidFill>
                  <a:srgbClr val="FF0000"/>
                </a:solidFill>
                <a:latin typeface="Sans Serif" charset="0"/>
                <a:ea typeface="Sans Serif" charset="0"/>
                <a:cs typeface="Sans Serif" charset="0"/>
              </a:rPr>
              <a:t>example results</a:t>
            </a:r>
            <a:endParaRPr lang="x-none" altLang="en-SG" sz="1600">
              <a:solidFill>
                <a:srgbClr val="FF0000"/>
              </a:solidFill>
              <a:latin typeface="Sans Serif" charset="0"/>
              <a:ea typeface="Sans Serif" charset="0"/>
              <a:cs typeface="Sans Serif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2955290" y="4518025"/>
            <a:ext cx="1085850" cy="8407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01135" y="5220335"/>
            <a:ext cx="3355340" cy="348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 sz="1600">
                <a:solidFill>
                  <a:srgbClr val="FF0000"/>
                </a:solidFill>
                <a:latin typeface="Sans Serif" charset="0"/>
                <a:ea typeface="Sans Serif" charset="0"/>
                <a:cs typeface="Sans Serif" charset="0"/>
              </a:rPr>
              <a:t>submit this!</a:t>
            </a:r>
            <a:endParaRPr lang="x-none" altLang="en-SG" sz="1600">
              <a:solidFill>
                <a:srgbClr val="FF0000"/>
              </a:solidFill>
              <a:latin typeface="Sans Serif" charset="0"/>
              <a:ea typeface="Sans Serif" charset="0"/>
              <a:cs typeface="Sans Serif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085" y="5539105"/>
            <a:ext cx="7063740" cy="11931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Box 11"/>
          <p:cNvSpPr txBox="1"/>
          <p:nvPr/>
        </p:nvSpPr>
        <p:spPr>
          <a:xfrm>
            <a:off x="124460" y="124460"/>
            <a:ext cx="11903075" cy="47688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x-none" altLang="en-SG" sz="2400" b="1">
                <a:solidFill>
                  <a:schemeClr val="bg1"/>
                </a:solidFill>
              </a:rPr>
              <a:t>2. Collaborative Competitions</a:t>
            </a:r>
            <a:endParaRPr lang="x-none" altLang="en-SG" sz="2400" b="1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1985" y="959485"/>
            <a:ext cx="2341880" cy="3803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x-none" altLang="en-SG"/>
              <a:t>close code (unshare)</a:t>
            </a:r>
            <a:endParaRPr lang="x-none" altLang="en-SG"/>
          </a:p>
        </p:txBody>
      </p:sp>
      <p:sp>
        <p:nvSpPr>
          <p:cNvPr id="4" name="TextBox 3"/>
          <p:cNvSpPr txBox="1"/>
          <p:nvPr/>
        </p:nvSpPr>
        <p:spPr>
          <a:xfrm>
            <a:off x="3004820" y="958215"/>
            <a:ext cx="4998085" cy="380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x-none" altLang="en-SG"/>
              <a:t>open code (share to all kagglers)</a:t>
            </a:r>
            <a:endParaRPr lang="x-none" altLang="en-SG"/>
          </a:p>
        </p:txBody>
      </p:sp>
      <p:sp>
        <p:nvSpPr>
          <p:cNvPr id="5" name="Cloud Callout 4"/>
          <p:cNvSpPr/>
          <p:nvPr/>
        </p:nvSpPr>
        <p:spPr>
          <a:xfrm>
            <a:off x="2948940" y="1655445"/>
            <a:ext cx="5178425" cy="2465705"/>
          </a:xfrm>
          <a:prstGeom prst="cloudCallout">
            <a:avLst>
              <a:gd name="adj1" fmla="val -45830"/>
              <a:gd name="adj2" fmla="val -6171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SG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24250" y="2083435"/>
            <a:ext cx="2216785" cy="380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>
                <a:latin typeface="Sans Serif" charset="0"/>
                <a:ea typeface="Sans Serif" charset="0"/>
              </a:rPr>
              <a:t>⚫</a:t>
            </a:r>
            <a:r>
              <a:rPr lang="x-none" altLang="en-SG"/>
              <a:t>data annotation</a:t>
            </a:r>
            <a:endParaRPr lang="x-none" altLang="en-SG"/>
          </a:p>
        </p:txBody>
      </p:sp>
      <p:sp>
        <p:nvSpPr>
          <p:cNvPr id="7" name="TextBox 6"/>
          <p:cNvSpPr txBox="1"/>
          <p:nvPr/>
        </p:nvSpPr>
        <p:spPr>
          <a:xfrm>
            <a:off x="3502025" y="2466975"/>
            <a:ext cx="5053965" cy="6546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>
                <a:latin typeface="Sans Serif" charset="0"/>
                <a:ea typeface="Sans Serif" charset="0"/>
              </a:rPr>
              <a:t>⚫</a:t>
            </a:r>
            <a:r>
              <a:rPr lang="x-none" altLang="en-SG"/>
              <a:t>results analysis</a:t>
            </a:r>
            <a:br>
              <a:rPr lang="x-none" altLang="en-SG"/>
            </a:br>
            <a:r>
              <a:rPr lang="x-none" altLang="en-SG"/>
              <a:t>  (e.g. plot precision-recall curve)</a:t>
            </a:r>
            <a:endParaRPr lang="x-none" altLang="en-SG"/>
          </a:p>
        </p:txBody>
      </p:sp>
      <p:sp>
        <p:nvSpPr>
          <p:cNvPr id="8" name="TextBox 7"/>
          <p:cNvSpPr txBox="1"/>
          <p:nvPr/>
        </p:nvSpPr>
        <p:spPr>
          <a:xfrm>
            <a:off x="3502025" y="3209925"/>
            <a:ext cx="5053965" cy="6546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>
                <a:latin typeface="Sans Serif" charset="0"/>
                <a:ea typeface="Sans Serif" charset="0"/>
              </a:rPr>
              <a:t>⚫</a:t>
            </a:r>
            <a:r>
              <a:rPr lang="x-none" altLang="en-SG"/>
              <a:t>common layer</a:t>
            </a:r>
            <a:br>
              <a:rPr lang="x-none" altLang="en-SG"/>
            </a:br>
            <a:r>
              <a:rPr lang="x-none" altLang="en-SG"/>
              <a:t>  (e.g. batch renormalisation)</a:t>
            </a:r>
            <a:endParaRPr lang="x-none" altLang="en-SG"/>
          </a:p>
        </p:txBody>
      </p:sp>
      <p:sp>
        <p:nvSpPr>
          <p:cNvPr id="9" name="TextBox 8"/>
          <p:cNvSpPr txBox="1"/>
          <p:nvPr/>
        </p:nvSpPr>
        <p:spPr>
          <a:xfrm>
            <a:off x="7150735" y="1995805"/>
            <a:ext cx="4545965" cy="6546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>
                <a:latin typeface="Sans Serif" charset="0"/>
                <a:ea typeface="Sans Serif" charset="0"/>
              </a:rPr>
              <a:t>⚫</a:t>
            </a:r>
            <a:r>
              <a:rPr lang="x-none" altLang="en-SG"/>
              <a:t>share experiment results</a:t>
            </a:r>
            <a:br>
              <a:rPr lang="x-none" altLang="en-SG"/>
            </a:br>
            <a:r>
              <a:rPr lang="x-none" altLang="en-SG"/>
              <a:t>   ( data split, learning rate, batch size)</a:t>
            </a:r>
            <a:endParaRPr lang="x-none" altLang="en-SG"/>
          </a:p>
        </p:txBody>
      </p:sp>
      <p:sp>
        <p:nvSpPr>
          <p:cNvPr id="10" name="TextBox 9"/>
          <p:cNvSpPr txBox="1"/>
          <p:nvPr/>
        </p:nvSpPr>
        <p:spPr>
          <a:xfrm>
            <a:off x="7172960" y="2794000"/>
            <a:ext cx="3555365" cy="380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>
                <a:latin typeface="Sans Serif" charset="0"/>
                <a:ea typeface="Sans Serif" charset="0"/>
              </a:rPr>
              <a:t>⚫</a:t>
            </a:r>
            <a:r>
              <a:rPr lang="x-none" altLang="en-SG"/>
              <a:t>data augmentation tools</a:t>
            </a:r>
            <a:endParaRPr lang="x-none" altLang="en-SG"/>
          </a:p>
        </p:txBody>
      </p:sp>
      <p:sp>
        <p:nvSpPr>
          <p:cNvPr id="11" name="Curved Down Arrow 10"/>
          <p:cNvSpPr/>
          <p:nvPr/>
        </p:nvSpPr>
        <p:spPr>
          <a:xfrm rot="13200000">
            <a:off x="1148715" y="1861820"/>
            <a:ext cx="2317750" cy="911860"/>
          </a:xfrm>
          <a:prstGeom prst="curved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SG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275" y="2682240"/>
            <a:ext cx="1889760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SG">
                <a:solidFill>
                  <a:srgbClr val="FF0000"/>
                </a:solidFill>
              </a:rPr>
              <a:t>use share results or code to improve individual system</a:t>
            </a:r>
            <a:endParaRPr lang="x-none" altLang="en-SG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8640" y="4540250"/>
            <a:ext cx="8241030" cy="380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>
                <a:solidFill>
                  <a:schemeClr val="accent6">
                    <a:lumMod val="75000"/>
                  </a:schemeClr>
                </a:solidFill>
                <a:latin typeface="Sans Serif" charset="0"/>
                <a:ea typeface="Sans Serif" charset="0"/>
                <a:cs typeface="Sans Serif" charset="0"/>
              </a:rPr>
              <a:t>✶ Each of us has limited resources (time and gpu).</a:t>
            </a:r>
            <a:endParaRPr lang="x-none" altLang="en-SG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8640" y="4867275"/>
            <a:ext cx="11076940" cy="6546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>
                <a:solidFill>
                  <a:schemeClr val="accent6">
                    <a:lumMod val="75000"/>
                  </a:schemeClr>
                </a:solidFill>
                <a:latin typeface="Sans Serif" charset="0"/>
                <a:ea typeface="Sans Serif" charset="0"/>
                <a:cs typeface="Sans Serif" charset="0"/>
              </a:rPr>
              <a:t>✶ Some of the results can be shared and why repeated the same exepriments when others have done </a:t>
            </a:r>
            <a:br>
              <a:rPr lang="x-none" altLang="en-SG">
                <a:solidFill>
                  <a:schemeClr val="accent6">
                    <a:lumMod val="75000"/>
                  </a:schemeClr>
                </a:solidFill>
                <a:latin typeface="Sans Serif" charset="0"/>
                <a:ea typeface="Sans Serif" charset="0"/>
                <a:cs typeface="Sans Serif" charset="0"/>
              </a:rPr>
            </a:br>
            <a:r>
              <a:rPr lang="x-none" altLang="en-SG">
                <a:solidFill>
                  <a:schemeClr val="accent6">
                    <a:lumMod val="75000"/>
                  </a:schemeClr>
                </a:solidFill>
                <a:latin typeface="Sans Serif" charset="0"/>
                <a:ea typeface="Sans Serif" charset="0"/>
                <a:cs typeface="Sans Serif" charset="0"/>
              </a:rPr>
              <a:t>  it before?</a:t>
            </a:r>
            <a:endParaRPr lang="x-none" altLang="en-SG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8640" y="5520690"/>
            <a:ext cx="11076940" cy="380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SG">
                <a:solidFill>
                  <a:schemeClr val="accent6">
                    <a:lumMod val="75000"/>
                  </a:schemeClr>
                </a:solidFill>
                <a:latin typeface="Sans Serif" charset="0"/>
                <a:ea typeface="Sans Serif" charset="0"/>
                <a:cs typeface="Sans Serif" charset="0"/>
              </a:rPr>
              <a:t>✶ If experiments can be coordinated, it would speedup everyone's develeopment</a:t>
            </a:r>
            <a:endParaRPr lang="x-none" altLang="en-SG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2390</Words>
  <Application>Kingsoft Office WPP</Application>
  <PresentationFormat>Widescreen</PresentationFormat>
  <Paragraphs>205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root</dc:creator>
  <cp:lastModifiedBy>root</cp:lastModifiedBy>
  <cp:revision>35</cp:revision>
  <dcterms:created xsi:type="dcterms:W3CDTF">2017-05-25T15:54:51Z</dcterms:created>
  <dcterms:modified xsi:type="dcterms:W3CDTF">2017-05-25T15:54:51Z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18441-10.1.0.5672</vt:lpwstr>
  </property>
</Properties>
</file>